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1" r:id="rId22"/>
    <p:sldId id="442" r:id="rId23"/>
    <p:sldId id="448" r:id="rId24"/>
    <p:sldId id="446" r:id="rId25"/>
    <p:sldId id="447" r:id="rId26"/>
    <p:sldId id="449" r:id="rId27"/>
    <p:sldId id="444" r:id="rId28"/>
    <p:sldId id="445" r:id="rId29"/>
    <p:sldId id="423" r:id="rId30"/>
    <p:sldId id="439" r:id="rId31"/>
    <p:sldId id="424" r:id="rId32"/>
    <p:sldId id="411" r:id="rId33"/>
    <p:sldId id="401" r:id="rId34"/>
    <p:sldId id="372" r:id="rId35"/>
    <p:sldId id="410" r:id="rId36"/>
    <p:sldId id="3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2" autoAdjust="0"/>
    <p:restoredTop sz="75040" autoAdjust="0"/>
  </p:normalViewPr>
  <p:slideViewPr>
    <p:cSldViewPr snapToGrid="0">
      <p:cViewPr varScale="1">
        <p:scale>
          <a:sx n="78" d="100"/>
          <a:sy n="78" d="100"/>
        </p:scale>
        <p:origin x="-2288" y="-104"/>
      </p:cViewPr>
      <p:guideLst>
        <p:guide orient="horz" pos="1242"/>
        <p:guide pos="2088"/>
      </p:guideLst>
    </p:cSldViewPr>
  </p:slideViewPr>
  <p:outlineViewPr>
    <p:cViewPr>
      <p:scale>
        <a:sx n="33" d="100"/>
        <a:sy n="33" d="100"/>
      </p:scale>
      <p:origin x="0" y="1371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1" d="100"/>
          <a:sy n="81" d="100"/>
        </p:scale>
        <p:origin x="-776"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07/02/2014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Hi, I’m </a:t>
            </a:r>
            <a:r>
              <a:rPr lang="en-US" baseline="0" dirty="0" smtClean="0"/>
              <a:t>Jim Cresswell, I’m a developer working at the </a:t>
            </a:r>
            <a:r>
              <a:rPr lang="en-US" baseline="0" dirty="0" smtClean="0"/>
              <a:t>Financial Times, </a:t>
            </a:r>
            <a:r>
              <a:rPr lang="en-US" baseline="0" dirty="0" smtClean="0"/>
              <a:t>currently focusing on </a:t>
            </a:r>
            <a:r>
              <a:rPr lang="en-US" baseline="0" dirty="0" smtClean="0"/>
              <a:t>QA and test automation.</a:t>
            </a:r>
            <a:endParaRPr lang="en-US" baseline="0" dirty="0" smtClean="0"/>
          </a:p>
          <a:p>
            <a:endParaRPr lang="en-US" baseline="0" dirty="0" smtClean="0"/>
          </a:p>
          <a:p>
            <a:r>
              <a:rPr lang="en-US" baseline="0" dirty="0" smtClean="0"/>
              <a:t>I’m going to </a:t>
            </a:r>
            <a:r>
              <a:rPr lang="en-US" baseline="0" dirty="0" smtClean="0"/>
              <a:t>talk </a:t>
            </a:r>
            <a:r>
              <a:rPr lang="en-US" baseline="0" dirty="0" smtClean="0"/>
              <a:t>about the </a:t>
            </a:r>
            <a:r>
              <a:rPr lang="en-US" baseline="0" dirty="0" smtClean="0"/>
              <a:t>Financial Times, FT </a:t>
            </a:r>
            <a:r>
              <a:rPr lang="en-US" baseline="0" dirty="0" smtClean="0"/>
              <a:t>Labs where I work, about testing and about the work we’ve done over the last 6 to improve our </a:t>
            </a:r>
            <a:r>
              <a:rPr lang="en-US" baseline="0" dirty="0" smtClean="0"/>
              <a:t>automated testing</a:t>
            </a:r>
            <a:r>
              <a:rPr lang="en-US" baseline="0" dirty="0" smtClean="0"/>
              <a:t>.</a:t>
            </a:r>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we stop this complex product from breaking? Lots of testing, much of it now automated.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here I am going to be talking about testing that the product interface and back end does as expected, rather than say network testing or stress testing or security testing, so unit tests, integration tests, functional tests. And generally I am going to be talk about </a:t>
            </a:r>
            <a:r>
              <a:rPr lang="en-US" baseline="0" dirty="0" smtClean="0"/>
              <a:t>automated </a:t>
            </a:r>
            <a:r>
              <a:rPr lang="en-US" baseline="0" dirty="0" smtClean="0"/>
              <a:t>tests although I will mention manual testing.</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do think there is more than one reason for t</a:t>
            </a:r>
            <a:r>
              <a:rPr lang="en-US" baseline="0" dirty="0" smtClean="0"/>
              <a:t>esting product </a:t>
            </a:r>
            <a:r>
              <a:rPr lang="en-US" baseline="0" dirty="0" err="1" smtClean="0"/>
              <a:t>behaviour</a:t>
            </a:r>
            <a:r>
              <a:rPr lang="en-US" baseline="0" dirty="0" smtClean="0"/>
              <a:t> and I will talk more about that later.</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much of what type of testing should we do? </a:t>
            </a:r>
            <a:r>
              <a:rPr lang="en-US" dirty="0" smtClean="0"/>
              <a:t>A</a:t>
            </a:r>
            <a:r>
              <a:rPr lang="en-US" baseline="0" dirty="0" smtClean="0"/>
              <a:t> very broad brush answer 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a:t>
            </a:r>
            <a:r>
              <a:rPr lang="en-US" dirty="0" smtClean="0"/>
              <a:t>this</a:t>
            </a:r>
            <a:r>
              <a:rPr lang="en-US" baseline="0" dirty="0" smtClean="0"/>
              <a:t> diagram on the web. I made my own. </a:t>
            </a:r>
            <a:r>
              <a:rPr lang="en-US" dirty="0" smtClean="0"/>
              <a:t>The </a:t>
            </a:r>
            <a:r>
              <a:rPr lang="en-US" dirty="0" smtClean="0"/>
              <a:t>general idea is that you should do more of the faster to execute and cheaper to maintain automated </a:t>
            </a:r>
            <a:r>
              <a:rPr lang="en-US" dirty="0" smtClean="0"/>
              <a:t>tests at the bottom of the pyramid,  </a:t>
            </a:r>
            <a:r>
              <a:rPr lang="en-US" dirty="0" smtClean="0"/>
              <a:t>and less of the slow to execute</a:t>
            </a:r>
            <a:r>
              <a:rPr lang="en-US" baseline="0" dirty="0" smtClean="0"/>
              <a:t> and </a:t>
            </a:r>
            <a:r>
              <a:rPr lang="en-US" baseline="0" dirty="0" smtClean="0"/>
              <a:t>expensive </a:t>
            </a:r>
            <a:r>
              <a:rPr lang="en-US" baseline="0" dirty="0" smtClean="0"/>
              <a:t>to maintain </a:t>
            </a:r>
            <a:r>
              <a:rPr lang="en-US" baseline="0" dirty="0" smtClean="0"/>
              <a:t>tests at the top of the pyramid.</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t>
            </a:r>
            <a:r>
              <a:rPr lang="en-US" baseline="0" dirty="0" smtClean="0"/>
              <a:t>happens </a:t>
            </a:r>
            <a:r>
              <a:rPr lang="en-US" baseline="0" dirty="0" smtClean="0"/>
              <a:t>if you have been largely relying on manual </a:t>
            </a:r>
            <a:r>
              <a:rPr lang="en-US" baseline="0" dirty="0" smtClean="0"/>
              <a:t>and you or someone decides that automation is cool now? You </a:t>
            </a:r>
            <a:r>
              <a:rPr lang="en-US" baseline="0" dirty="0" smtClean="0"/>
              <a:t>get…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ice-cream!</a:t>
            </a:r>
          </a:p>
          <a:p>
            <a:endParaRPr lang="en-US" dirty="0" smtClean="0"/>
          </a:p>
          <a:p>
            <a:r>
              <a:rPr lang="en-US" dirty="0" smtClean="0"/>
              <a:t>A beautiful cloud of manual</a:t>
            </a:r>
            <a:r>
              <a:rPr lang="en-US" baseline="0" dirty="0" smtClean="0"/>
              <a:t> testing, with some manual test that have been automated, </a:t>
            </a:r>
            <a:r>
              <a:rPr lang="en-US" baseline="0" dirty="0" smtClean="0"/>
              <a:t>a </a:t>
            </a:r>
            <a:r>
              <a:rPr lang="en-US" b="1" baseline="0" dirty="0" smtClean="0"/>
              <a:t>maybe</a:t>
            </a:r>
            <a:r>
              <a:rPr lang="en-US" baseline="0" dirty="0" smtClean="0"/>
              <a:t> </a:t>
            </a:r>
            <a:r>
              <a:rPr lang="en-US" baseline="0" dirty="0" smtClean="0"/>
              <a:t>few software level tests thrown in their by the enthusiastic and </a:t>
            </a:r>
            <a:r>
              <a:rPr lang="en-US" b="1" baseline="0" dirty="0" smtClean="0"/>
              <a:t>perhaps</a:t>
            </a:r>
            <a:r>
              <a:rPr lang="en-US" baseline="0" dirty="0" smtClean="0"/>
              <a:t> some </a:t>
            </a:r>
            <a:r>
              <a:rPr lang="en-US" baseline="0" dirty="0" smtClean="0"/>
              <a:t>unit tests written by rebellious </a:t>
            </a:r>
            <a:r>
              <a:rPr lang="en-US" baseline="0" dirty="0" smtClean="0"/>
              <a:t>dreamers.</a:t>
            </a:r>
          </a:p>
          <a:p>
            <a:r>
              <a:rPr lang="en-US" baseline="0" dirty="0" smtClean="0"/>
              <a:t>Credit </a:t>
            </a:r>
            <a:r>
              <a:rPr lang="en-US" baseline="0" dirty="0" smtClean="0"/>
              <a:t>to </a:t>
            </a:r>
            <a:r>
              <a:rPr lang="en-US" baseline="0" dirty="0" err="1" smtClean="0"/>
              <a:t>Alister</a:t>
            </a:r>
            <a:r>
              <a:rPr lang="en-US" baseline="0" dirty="0" smtClean="0"/>
              <a:t> Scott for either coming up with or reporting the ice-cream metaphor.</a:t>
            </a:r>
          </a:p>
          <a:p>
            <a:endParaRPr lang="en-US" baseline="0" dirty="0" smtClean="0"/>
          </a:p>
          <a:p>
            <a:r>
              <a:rPr lang="en-US" baseline="0" dirty="0" smtClean="0"/>
              <a:t>This arrangement is somewhat costly to maintain, somewhat slow to run, but a </a:t>
            </a:r>
            <a:r>
              <a:rPr lang="en-US" b="1" baseline="0" dirty="0" smtClean="0"/>
              <a:t>hell of a lot better</a:t>
            </a:r>
            <a:r>
              <a:rPr lang="en-US" baseline="0" dirty="0" smtClean="0"/>
              <a:t> than no automated tests at all, so if you have reached this point, </a:t>
            </a:r>
            <a:r>
              <a:rPr lang="en-US" baseline="0" dirty="0" smtClean="0"/>
              <a:t>well done! </a:t>
            </a:r>
            <a:r>
              <a:rPr lang="en-US" baseline="0" dirty="0" smtClean="0"/>
              <a:t>But you can go further.</a:t>
            </a:r>
          </a:p>
          <a:p>
            <a:endParaRPr lang="en-US" baseline="0" dirty="0" smtClean="0"/>
          </a:p>
          <a:p>
            <a:r>
              <a:rPr lang="en-US" baseline="0" dirty="0" smtClean="0"/>
              <a:t>***</a:t>
            </a:r>
            <a:endParaRPr lang="en-US" baseline="0" dirty="0" smtClean="0"/>
          </a:p>
          <a:p>
            <a:endParaRPr lang="en-US" baseline="0" dirty="0" smtClean="0"/>
          </a:p>
          <a:p>
            <a:r>
              <a:rPr lang="en-US" baseline="0" dirty="0" smtClean="0"/>
              <a:t>For the </a:t>
            </a:r>
            <a:r>
              <a:rPr lang="en-US" baseline="0" dirty="0" smtClean="0"/>
              <a:t>FT app we </a:t>
            </a:r>
            <a:r>
              <a:rPr lang="en-US" baseline="0" dirty="0" smtClean="0"/>
              <a:t>have </a:t>
            </a:r>
            <a:r>
              <a:rPr lang="en-US" baseline="0" dirty="0" smtClean="0"/>
              <a:t>two test groups, the first one in house, and </a:t>
            </a:r>
            <a:r>
              <a:rPr lang="en-US" baseline="0" dirty="0" smtClean="0"/>
              <a:t>the </a:t>
            </a:r>
            <a:r>
              <a:rPr lang="en-US" baseline="0" dirty="0" smtClean="0"/>
              <a:t>second stage at the FT main office </a:t>
            </a:r>
            <a:r>
              <a:rPr lang="en-US" baseline="0" dirty="0" smtClean="0"/>
              <a:t>- effectively a user </a:t>
            </a:r>
            <a:r>
              <a:rPr lang="en-US" baseline="0" dirty="0" smtClean="0"/>
              <a:t>acceptance </a:t>
            </a:r>
            <a:r>
              <a:rPr lang="en-US" baseline="0" dirty="0" smtClean="0"/>
              <a:t>testing group with further </a:t>
            </a:r>
            <a:r>
              <a:rPr lang="en-US" baseline="0" dirty="0" smtClean="0"/>
              <a:t>manual </a:t>
            </a:r>
            <a:r>
              <a:rPr lang="en-US" baseline="0" dirty="0" smtClean="0"/>
              <a:t>and </a:t>
            </a:r>
            <a:r>
              <a:rPr lang="en-US" baseline="0" dirty="0" smtClean="0"/>
              <a:t>automated </a:t>
            </a:r>
            <a:r>
              <a:rPr lang="en-US" baseline="0" dirty="0" smtClean="0"/>
              <a:t>testing.</a:t>
            </a:r>
          </a:p>
          <a:p>
            <a:r>
              <a:rPr lang="en-US" baseline="0" dirty="0" smtClean="0"/>
              <a:t>My </a:t>
            </a:r>
            <a:r>
              <a:rPr lang="en-US" baseline="0" dirty="0" smtClean="0"/>
              <a:t>focus </a:t>
            </a:r>
            <a:r>
              <a:rPr lang="en-US" baseline="0" dirty="0" smtClean="0"/>
              <a:t>is </a:t>
            </a:r>
            <a:r>
              <a:rPr lang="en-US" baseline="0" dirty="0" smtClean="0"/>
              <a:t>on the testing that happens before the product gets to the UAT stage, my main goal is to support developers and bore the UAT team.</a:t>
            </a:r>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are the point of tests? From my current perspective I think there are broadly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Which are: to aid code design (that’s unit tests), to give fast </a:t>
            </a:r>
            <a:r>
              <a:rPr lang="en-US" baseline="0" dirty="0" smtClean="0"/>
              <a:t>developer feedback </a:t>
            </a:r>
            <a:r>
              <a:rPr lang="en-US" baseline="0" dirty="0" smtClean="0"/>
              <a:t>and to provide </a:t>
            </a:r>
            <a:r>
              <a:rPr lang="en-US" baseline="0" dirty="0" smtClean="0"/>
              <a:t>broad regression </a:t>
            </a:r>
            <a:r>
              <a:rPr lang="en-US" baseline="0" dirty="0" smtClean="0"/>
              <a:t>testing. The </a:t>
            </a:r>
            <a:r>
              <a:rPr lang="en-US" baseline="0" dirty="0" smtClean="0"/>
              <a:t>first one I would say is up to developers as it’s largely an implementation methodology. I’m more focused on the second two</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not really trying to bore any manual testers.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is </a:t>
            </a:r>
            <a:r>
              <a:rPr lang="en-US" baseline="0" dirty="0" smtClean="0"/>
              <a:t>a more general expression of what testing can be for, </a:t>
            </a:r>
            <a:r>
              <a:rPr lang="en-US" baseline="0" dirty="0" smtClean="0"/>
              <a:t>first suggested by </a:t>
            </a:r>
            <a:r>
              <a:rPr lang="en-US" dirty="0" smtClean="0"/>
              <a:t>Brian </a:t>
            </a:r>
            <a:r>
              <a:rPr lang="en-US" dirty="0" err="1" smtClean="0"/>
              <a:t>Marick</a:t>
            </a:r>
            <a:r>
              <a:rPr lang="en-US" dirty="0" smtClean="0"/>
              <a:t>,</a:t>
            </a:r>
            <a:r>
              <a:rPr lang="en-US" baseline="0" dirty="0" smtClean="0"/>
              <a:t> the </a:t>
            </a:r>
            <a:r>
              <a:rPr lang="en-US" baseline="0" dirty="0" smtClean="0"/>
              <a:t>test </a:t>
            </a:r>
            <a:r>
              <a:rPr lang="en-US" baseline="0" dirty="0" smtClean="0"/>
              <a:t>quadrangle, which I am throwing in because I think it raises interesting questions.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Testing can support code design and refactoring and it can support critiquing the product. It can also test business requirements and technology or code requirements. I’d say that what we’ve done at Labs over the last 6 months has at least touched all those quadrants. This idea is relatively new to me and is definitely something I want to come back to.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way of interpreting this diagram as stated by Alberto </a:t>
            </a:r>
            <a:r>
              <a:rPr lang="en-US" baseline="0" dirty="0" err="1" smtClean="0"/>
              <a:t>Savoia</a:t>
            </a:r>
            <a:r>
              <a:rPr lang="en-US" baseline="0" dirty="0" smtClean="0"/>
              <a:t> in a talk I’ll link to at the </a:t>
            </a:r>
            <a:r>
              <a:rPr lang="en-US" baseline="0" dirty="0" smtClean="0"/>
              <a:t>end of this talk </a:t>
            </a:r>
            <a:r>
              <a:rPr lang="en-US" baseline="0" dirty="0" smtClean="0"/>
              <a:t>is that the left represents ”testing you are building it right” and the right represents “testing you are building the right it”. You might argue that applies equally to the top and bottom of the diagram, for the mathematically inclined in the audience, I don’t think this is really an orthogonal basis set.</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a:t>
            </a:r>
            <a:r>
              <a:rPr lang="en-US" dirty="0" smtClean="0"/>
              <a:t>was FT Labs </a:t>
            </a:r>
            <a:r>
              <a:rPr lang="en-US" baseline="0" dirty="0" smtClean="0"/>
              <a:t>6 </a:t>
            </a:r>
            <a:r>
              <a:rPr lang="en-US" baseline="0" dirty="0" smtClean="0"/>
              <a:t>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relied almost entirely on manual</a:t>
            </a:r>
            <a:r>
              <a:rPr lang="en-US" baseline="0" dirty="0" smtClean="0"/>
              <a:t> testing. We certainly had some code tests but they pertained to the back end code and the data it provided rather than the operation of the product UI. We had no automated functional tests.</a:t>
            </a:r>
          </a:p>
          <a:p>
            <a:endParaRPr lang="en-US" baseline="0" dirty="0" smtClean="0"/>
          </a:p>
          <a:p>
            <a:r>
              <a:rPr lang="en-US" baseline="0" dirty="0" smtClean="0"/>
              <a:t>With this setup we created a great product, but as we expanded to more platforms and more features and faster development this was becoming limiting.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where</a:t>
            </a:r>
            <a:r>
              <a:rPr lang="en-US" baseline="0" dirty="0" smtClean="0"/>
              <a:t> are we today?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This is the Financial Times, it </a:t>
            </a:r>
            <a:r>
              <a:rPr lang="en-US" baseline="0" dirty="0" smtClean="0"/>
              <a:t>is a </a:t>
            </a:r>
            <a:r>
              <a:rPr lang="en-US" baseline="0" dirty="0" smtClean="0"/>
              <a:t>newspaper but more it’s a collection of edited and curated content.</a:t>
            </a:r>
            <a:endParaRPr lang="en-US" baseline="0" dirty="0" smtClean="0"/>
          </a:p>
          <a:p>
            <a:endParaRPr lang="en-US" baseline="0" dirty="0" smtClean="0"/>
          </a:p>
          <a:p>
            <a:r>
              <a:rPr lang="en-US" baseline="0" dirty="0" smtClean="0"/>
              <a:t>It has an average daily global audience </a:t>
            </a:r>
            <a:r>
              <a:rPr lang="en-US" b="1" baseline="0" dirty="0" smtClean="0"/>
              <a:t>across</a:t>
            </a:r>
            <a:r>
              <a:rPr lang="en-US" baseline="0" dirty="0" smtClean="0"/>
              <a:t> media of more than two million people</a:t>
            </a:r>
            <a:r>
              <a:rPr lang="en-US" baseline="0" dirty="0" smtClean="0"/>
              <a:t>. The majority of the FT’s subscribers consume the content in a digital format.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still have lots of manual testing – but we are finding </a:t>
            </a:r>
            <a:r>
              <a:rPr lang="en-US" dirty="0" smtClean="0"/>
              <a:t>fewer </a:t>
            </a:r>
            <a:r>
              <a:rPr lang="en-US" dirty="0" smtClean="0"/>
              <a:t>and</a:t>
            </a:r>
            <a:r>
              <a:rPr lang="en-US" baseline="0" dirty="0" smtClean="0"/>
              <a:t> less serious </a:t>
            </a:r>
            <a:r>
              <a:rPr lang="en-US" dirty="0" smtClean="0"/>
              <a:t>issue</a:t>
            </a:r>
            <a:r>
              <a:rPr lang="en-US" baseline="0" dirty="0" smtClean="0"/>
              <a:t>s</a:t>
            </a:r>
            <a:r>
              <a:rPr lang="en-US" dirty="0" smtClean="0"/>
              <a:t>, </a:t>
            </a:r>
            <a:r>
              <a:rPr lang="en-US" dirty="0" smtClean="0"/>
              <a:t>there is more time</a:t>
            </a:r>
            <a:r>
              <a:rPr lang="en-US" baseline="0" dirty="0" smtClean="0"/>
              <a:t> for exploratory testing and finding weird edge cases or asking questions like “how does the app feel?” – feeling is important, if the app feels sluggish or annoying in some ill defined way then users will put it </a:t>
            </a:r>
            <a:r>
              <a:rPr lang="en-US" baseline="0" dirty="0" smtClean="0"/>
              <a:t>down.</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a:t>
            </a:r>
            <a:r>
              <a:rPr lang="en-US" sz="1200" kern="1200" dirty="0" smtClean="0">
                <a:solidFill>
                  <a:schemeClr val="tx1"/>
                </a:solidFill>
                <a:latin typeface="+mn-lt"/>
                <a:ea typeface="+mn-ea"/>
                <a:cs typeface="+mn-cs"/>
              </a:rPr>
              <a:t>the web app, at the Labs stage, we have one manual tester. Almost everything he does is exploratory, </a:t>
            </a:r>
            <a:r>
              <a:rPr lang="en-US" sz="1200" kern="1200" dirty="0" smtClean="0">
                <a:solidFill>
                  <a:schemeClr val="tx1"/>
                </a:solidFill>
                <a:latin typeface="+mn-lt"/>
                <a:ea typeface="+mn-ea"/>
                <a:cs typeface="+mn-cs"/>
              </a:rPr>
              <a:t>there</a:t>
            </a:r>
            <a:r>
              <a:rPr lang="en-US" sz="1200" kern="1200" baseline="0" dirty="0" smtClean="0">
                <a:solidFill>
                  <a:schemeClr val="tx1"/>
                </a:solidFill>
                <a:latin typeface="+mn-lt"/>
                <a:ea typeface="+mn-ea"/>
                <a:cs typeface="+mn-cs"/>
              </a:rPr>
              <a:t> is no reliance on </a:t>
            </a:r>
            <a:r>
              <a:rPr lang="en-US" sz="1200" kern="1200" dirty="0" smtClean="0">
                <a:solidFill>
                  <a:schemeClr val="tx1"/>
                </a:solidFill>
                <a:latin typeface="+mn-lt"/>
                <a:ea typeface="+mn-ea"/>
                <a:cs typeface="+mn-cs"/>
              </a:rPr>
              <a:t>formal </a:t>
            </a:r>
            <a:r>
              <a:rPr lang="en-US" sz="1200" kern="1200" dirty="0" smtClean="0">
                <a:solidFill>
                  <a:schemeClr val="tx1"/>
                </a:solidFill>
                <a:latin typeface="+mn-lt"/>
                <a:ea typeface="+mn-ea"/>
                <a:cs typeface="+mn-cs"/>
              </a:rPr>
              <a:t>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a:t>
            </a:r>
            <a:r>
              <a:rPr lang="en-US" baseline="0" dirty="0" smtClean="0"/>
              <a:t>have automated </a:t>
            </a:r>
            <a:r>
              <a:rPr lang="en-US" baseline="0" dirty="0" smtClean="0"/>
              <a:t>functional </a:t>
            </a:r>
            <a:r>
              <a:rPr lang="en-US" baseline="0" dirty="0" smtClean="0"/>
              <a:t>tests, which I will talk more about in a moment.</a:t>
            </a:r>
            <a:endParaRPr lang="en-US" baseline="0" dirty="0" smtClean="0"/>
          </a:p>
          <a:p>
            <a:endParaRPr lang="en-US" baseline="0" dirty="0" smtClean="0"/>
          </a:p>
          <a:p>
            <a:r>
              <a:rPr lang="en-US" baseline="0" dirty="0" smtClean="0"/>
              <a:t>We have still have code </a:t>
            </a:r>
            <a:r>
              <a:rPr lang="en-US" baseline="0" dirty="0" smtClean="0"/>
              <a:t>tests – We have more than before, features are </a:t>
            </a:r>
            <a:r>
              <a:rPr lang="en-US" baseline="0" dirty="0" smtClean="0"/>
              <a:t>generally not </a:t>
            </a:r>
            <a:r>
              <a:rPr lang="en-US" baseline="0" dirty="0" smtClean="0"/>
              <a:t>considered complete until they are well tested.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r>
              <a:rPr lang="en-US" baseline="0" dirty="0" smtClean="0"/>
              <a:t>.</a:t>
            </a:r>
          </a:p>
          <a:p>
            <a:endParaRPr lang="en-US" baseline="0" dirty="0" smtClean="0"/>
          </a:p>
          <a:p>
            <a:r>
              <a:rPr lang="en-US" baseline="0" dirty="0" smtClean="0"/>
              <a:t>A lot of our JavaScript is tested by pulling it out into a </a:t>
            </a:r>
            <a:r>
              <a:rPr lang="en-US" baseline="0" dirty="0" err="1" smtClean="0"/>
              <a:t>requireable</a:t>
            </a:r>
            <a:r>
              <a:rPr lang="en-US" baseline="0" dirty="0" smtClean="0"/>
              <a:t> module and testing that.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Lots</a:t>
            </a:r>
            <a:r>
              <a:rPr lang="en-US" baseline="0" dirty="0" smtClean="0"/>
              <a:t> </a:t>
            </a:r>
            <a:r>
              <a:rPr lang="en-US" dirty="0" smtClean="0"/>
              <a:t>of </a:t>
            </a:r>
            <a:r>
              <a:rPr lang="en-US" dirty="0" smtClean="0"/>
              <a:t>the effort </a:t>
            </a:r>
            <a:r>
              <a:rPr lang="en-US" dirty="0" smtClean="0"/>
              <a:t>over </a:t>
            </a:r>
            <a:r>
              <a:rPr lang="en-US" dirty="0" smtClean="0"/>
              <a:t>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21</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a:t>
            </a:r>
            <a:r>
              <a:rPr lang="en-US" baseline="0" dirty="0" smtClean="0"/>
              <a:t>called </a:t>
            </a:r>
            <a:r>
              <a:rPr lang="en-US" baseline="0" dirty="0" err="1" smtClean="0"/>
              <a:t>Webdriver</a:t>
            </a:r>
            <a:r>
              <a:rPr lang="en-US" baseline="0" dirty="0" smtClean="0"/>
              <a:t>, also known as Selenium 2, to </a:t>
            </a:r>
            <a:r>
              <a:rPr lang="en-US" baseline="0" dirty="0" smtClean="0"/>
              <a:t>test the </a:t>
            </a:r>
            <a:r>
              <a:rPr lang="en-US" baseline="0" dirty="0" smtClean="0"/>
              <a:t>app via its user </a:t>
            </a:r>
            <a:r>
              <a:rPr lang="en-US" baseline="0" dirty="0" smtClean="0"/>
              <a:t>interface.</a:t>
            </a:r>
            <a:endParaRPr lang="en-US" baseline="0" dirty="0" smtClean="0"/>
          </a:p>
          <a:p>
            <a:endParaRPr lang="en-US" baseline="0" dirty="0" smtClean="0"/>
          </a:p>
          <a:p>
            <a:r>
              <a:rPr lang="en-US" baseline="0" dirty="0" err="1" smtClean="0"/>
              <a:t>Webdriver</a:t>
            </a:r>
            <a:r>
              <a:rPr lang="en-US" baseline="0" dirty="0" smtClean="0"/>
              <a:t> is a set of set of </a:t>
            </a:r>
            <a:r>
              <a:rPr lang="en-US" baseline="0" dirty="0" smtClean="0"/>
              <a:t>commands </a:t>
            </a:r>
            <a:r>
              <a:rPr lang="en-US" baseline="0" dirty="0" smtClean="0"/>
              <a:t>for manipulating the browser, a protocol for communicating those commands to the browser and an API within the browser to implement those </a:t>
            </a:r>
            <a:r>
              <a:rPr lang="en-US" baseline="0" dirty="0" smtClean="0"/>
              <a:t>commands.</a:t>
            </a:r>
            <a:endParaRPr lang="en-US" baseline="0" dirty="0" smtClean="0"/>
          </a:p>
          <a:p>
            <a:endParaRPr lang="en-US" baseline="0" dirty="0" smtClean="0"/>
          </a:p>
          <a:p>
            <a:r>
              <a:rPr lang="en-US" baseline="0" dirty="0" smtClean="0"/>
              <a:t>We test in the browser, partially because most of the problems we find either manually or with automated tests are cross-platform, and partially because testing a web app or hybrid app on a device is hard – more about our aspirations in this area later.</a:t>
            </a:r>
          </a:p>
          <a:p>
            <a:endParaRPr lang="en-US" baseline="0" dirty="0" smtClean="0"/>
          </a:p>
          <a:p>
            <a:r>
              <a:rPr lang="en-US" baseline="0" dirty="0" smtClean="0"/>
              <a:t>The tests are written in Java but could just as easily have been written in JavaScript or Ruby or Python or even Perl. Java was chosen because that is the default implementation and tends to get the latest features first.</a:t>
            </a:r>
          </a:p>
          <a:p>
            <a:endParaRPr lang="en-US" baseline="0" dirty="0" smtClean="0"/>
          </a:p>
          <a:p>
            <a:r>
              <a:rPr lang="en-US" baseline="0" dirty="0" smtClean="0"/>
              <a:t>The </a:t>
            </a:r>
            <a:r>
              <a:rPr lang="en-US" sz="1200" kern="1200" dirty="0" smtClean="0">
                <a:solidFill>
                  <a:schemeClr val="tx1"/>
                </a:solidFill>
                <a:latin typeface="+mn-lt"/>
                <a:ea typeface="+mn-ea"/>
                <a:cs typeface="+mn-cs"/>
              </a:rPr>
              <a:t>functional </a:t>
            </a:r>
            <a:r>
              <a:rPr lang="en-US" sz="1200" kern="1200" dirty="0" smtClean="0">
                <a:solidFill>
                  <a:schemeClr val="tx1"/>
                </a:solidFill>
                <a:latin typeface="+mn-lt"/>
                <a:ea typeface="+mn-ea"/>
                <a:cs typeface="+mn-cs"/>
              </a:rPr>
              <a:t>test suite takes about twelve </a:t>
            </a:r>
            <a:r>
              <a:rPr lang="en-US" sz="1200" kern="1200" dirty="0" smtClean="0">
                <a:solidFill>
                  <a:schemeClr val="tx1"/>
                </a:solidFill>
                <a:latin typeface="+mn-lt"/>
                <a:ea typeface="+mn-ea"/>
                <a:cs typeface="+mn-cs"/>
              </a:rPr>
              <a:t>minutes to run including</a:t>
            </a:r>
            <a:r>
              <a:rPr lang="en-US" sz="1200" kern="1200" baseline="0" dirty="0" smtClean="0">
                <a:solidFill>
                  <a:schemeClr val="tx1"/>
                </a:solidFill>
                <a:latin typeface="+mn-lt"/>
                <a:ea typeface="+mn-ea"/>
                <a:cs typeface="+mn-cs"/>
              </a:rPr>
              <a:t> deployment of the app. </a:t>
            </a:r>
            <a:r>
              <a:rPr lang="en-US" sz="1200" kern="1200" dirty="0" smtClean="0">
                <a:solidFill>
                  <a:schemeClr val="tx1"/>
                </a:solidFill>
                <a:latin typeface="+mn-lt"/>
                <a:ea typeface="+mn-ea"/>
                <a:cs typeface="+mn-cs"/>
              </a:rPr>
              <a:t>We currently run </a:t>
            </a:r>
            <a:r>
              <a:rPr lang="en-US" sz="1200" kern="1200" dirty="0" smtClean="0">
                <a:solidFill>
                  <a:schemeClr val="tx1"/>
                </a:solidFill>
                <a:latin typeface="+mn-lt"/>
                <a:ea typeface="+mn-ea"/>
                <a:cs typeface="+mn-cs"/>
              </a:rPr>
              <a:t>8 test classes </a:t>
            </a:r>
            <a:r>
              <a:rPr lang="en-US" sz="1200" kern="1200" dirty="0" smtClean="0">
                <a:solidFill>
                  <a:schemeClr val="tx1"/>
                </a:solidFill>
                <a:latin typeface="+mn-lt"/>
                <a:ea typeface="+mn-ea"/>
                <a:cs typeface="+mn-cs"/>
              </a:rPr>
              <a:t>in parallel </a:t>
            </a:r>
            <a:r>
              <a:rPr lang="en-US" sz="1200" kern="1200" dirty="0" smtClean="0">
                <a:solidFill>
                  <a:schemeClr val="tx1"/>
                </a:solidFill>
                <a:latin typeface="+mn-lt"/>
                <a:ea typeface="+mn-ea"/>
                <a:cs typeface="+mn-cs"/>
              </a:rPr>
              <a:t>on a mac mini, we want to make this a lot more scalable by using Selenium Grid to run all the test classes at once on many virtual machines, meaning that the time to feedback should never rise above about five </a:t>
            </a:r>
            <a:r>
              <a:rPr lang="en-US" sz="1200" kern="1200" dirty="0" smtClean="0">
                <a:solidFill>
                  <a:schemeClr val="tx1"/>
                </a:solidFill>
                <a:latin typeface="+mn-lt"/>
                <a:ea typeface="+mn-ea"/>
                <a:cs typeface="+mn-cs"/>
              </a:rPr>
              <a:t>minutes,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hopefully </a:t>
            </a:r>
            <a:r>
              <a:rPr lang="en-US" sz="1200" kern="1200" dirty="0" smtClean="0">
                <a:solidFill>
                  <a:schemeClr val="tx1"/>
                </a:solidFill>
                <a:latin typeface="+mn-lt"/>
                <a:ea typeface="+mn-ea"/>
                <a:cs typeface="+mn-cs"/>
              </a:rPr>
              <a:t>less.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For context: earlier I mentioned Jenkins and continuous integration. </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those who haven’t seen it before I wanted to show you what then Jenkins interface looks like. Jenkins acts a the instigator of tests and the place where we can see the results. Broadly speaking blue means that projects are healthy and tests are passing…</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659675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means</a:t>
            </a:r>
            <a:r>
              <a:rPr lang="en-US" baseline="0" dirty="0" smtClean="0"/>
              <a:t> that Jenkins is not happy, and everyone should pay attention.</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155588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have mostly talked about </a:t>
            </a:r>
            <a:r>
              <a:rPr lang="en-US" sz="1200" kern="1200" baseline="0" dirty="0" smtClean="0">
                <a:solidFill>
                  <a:schemeClr val="tx1"/>
                </a:solidFill>
                <a:latin typeface="+mn-lt"/>
                <a:ea typeface="+mn-ea"/>
                <a:cs typeface="+mn-cs"/>
              </a:rPr>
              <a:t>a</a:t>
            </a:r>
            <a:r>
              <a:rPr lang="en-US" sz="1200" kern="1200" dirty="0" smtClean="0">
                <a:solidFill>
                  <a:schemeClr val="tx1"/>
                </a:solidFill>
                <a:latin typeface="+mn-lt"/>
                <a:ea typeface="+mn-ea"/>
                <a:cs typeface="+mn-cs"/>
              </a:rPr>
              <a:t>utomated and manual testing. They are important, but an equally important and very powerful mechanism for improving code AND product quality over the last 6 months has been communal peer review</a:t>
            </a:r>
            <a:r>
              <a:rPr lang="en-US" sz="1200" kern="1200" baseline="0" dirty="0" smtClean="0">
                <a:solidFill>
                  <a:schemeClr val="tx1"/>
                </a:solidFill>
                <a:latin typeface="+mn-lt"/>
                <a:ea typeface="+mn-ea"/>
                <a:cs typeface="+mn-cs"/>
              </a:rPr>
              <a:t> review of pull requests.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2123997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If people aren’t familiar with the concept a pull request is a request for changes from one branch of the code, usually a feature development branch, to be merged into the main version of the code.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Reviewing the code in pull requests is in </a:t>
            </a:r>
            <a:r>
              <a:rPr lang="en-US" sz="1200" kern="1200" baseline="0" dirty="0" err="1" smtClean="0">
                <a:solidFill>
                  <a:schemeClr val="tx1"/>
                </a:solidFill>
                <a:latin typeface="+mn-lt"/>
                <a:ea typeface="+mn-ea"/>
                <a:cs typeface="+mn-cs"/>
              </a:rPr>
              <a:t>Github</a:t>
            </a:r>
            <a:r>
              <a:rPr lang="en-US" sz="1200" kern="1200" baseline="0" dirty="0" smtClean="0">
                <a:solidFill>
                  <a:schemeClr val="tx1"/>
                </a:solidFill>
                <a:latin typeface="+mn-lt"/>
                <a:ea typeface="+mn-ea"/>
                <a:cs typeface="+mn-cs"/>
              </a:rPr>
              <a:t> and similar products, where</a:t>
            </a:r>
            <a:r>
              <a:rPr lang="en-US" sz="1200" kern="1200" dirty="0" smtClean="0">
                <a:solidFill>
                  <a:schemeClr val="tx1"/>
                </a:solidFill>
                <a:latin typeface="+mn-lt"/>
                <a:ea typeface="+mn-ea"/>
                <a:cs typeface="+mn-cs"/>
              </a:rPr>
              <a:t> everyone can see pull requests</a:t>
            </a:r>
            <a:r>
              <a:rPr lang="en-US" sz="1200" kern="1200" baseline="0" dirty="0" smtClean="0">
                <a:solidFill>
                  <a:schemeClr val="tx1"/>
                </a:solidFill>
                <a:latin typeface="+mn-lt"/>
                <a:ea typeface="+mn-ea"/>
                <a:cs typeface="+mn-cs"/>
              </a:rPr>
              <a:t> and</a:t>
            </a:r>
            <a:r>
              <a:rPr lang="en-US" sz="1200" kern="1200" dirty="0" smtClean="0">
                <a:solidFill>
                  <a:schemeClr val="tx1"/>
                </a:solidFill>
                <a:latin typeface="+mn-lt"/>
                <a:ea typeface="+mn-ea"/>
                <a:cs typeface="+mn-cs"/>
              </a:rPr>
              <a:t> everyone can comment on them</a:t>
            </a:r>
            <a:r>
              <a:rPr lang="en-US" sz="1200" kern="1200" baseline="0" dirty="0" smtClean="0">
                <a:solidFill>
                  <a:schemeClr val="tx1"/>
                </a:solidFill>
                <a:latin typeface="+mn-lt"/>
                <a:ea typeface="+mn-ea"/>
                <a:cs typeface="+mn-cs"/>
              </a:rPr>
              <a:t> - it’s been a great tool for teaching and learning. Here you can see two developers having a conversation about some proposed changes.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 example of a code review</a:t>
            </a:r>
            <a:r>
              <a:rPr lang="en-US" baseline="0" dirty="0" smtClean="0"/>
              <a:t> </a:t>
            </a:r>
            <a:r>
              <a:rPr lang="en-US" dirty="0" smtClean="0"/>
              <a:t>catching a fundamental issue.</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Now I think one of the most interesting</a:t>
            </a:r>
            <a:r>
              <a:rPr lang="en-US" baseline="0" dirty="0" smtClean="0"/>
              <a:t> questions is “when do we test?”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primary means of digital consumption are </a:t>
            </a:r>
            <a:r>
              <a:rPr lang="en-US" baseline="0" dirty="0" err="1" smtClean="0"/>
              <a:t>ft.com</a:t>
            </a:r>
            <a:r>
              <a:rPr lang="en-US" baseline="0" dirty="0" smtClean="0"/>
              <a:t> and the FT’s </a:t>
            </a:r>
            <a:r>
              <a:rPr lang="en-US" baseline="0" dirty="0" smtClean="0"/>
              <a:t>web app</a:t>
            </a:r>
            <a:r>
              <a:rPr lang="en-US" baseline="0" dirty="0" smtClean="0"/>
              <a:t>. The web app used to look like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We run tests before </a:t>
            </a:r>
            <a:r>
              <a:rPr lang="en-US" baseline="0" dirty="0" smtClean="0"/>
              <a:t>a commit is merged into the main branch. </a:t>
            </a:r>
            <a:r>
              <a:rPr lang="en-US" baseline="0" dirty="0" smtClean="0"/>
              <a:t>The important point is that we test the feature branch code, we test the code that would be created if the pull request was accepted. </a:t>
            </a:r>
            <a:r>
              <a:rPr lang="en-US" baseline="0" dirty="0" smtClean="0"/>
              <a:t>We never merge code that would “break the build” – this prevents broken code </a:t>
            </a:r>
            <a:r>
              <a:rPr lang="en-US" baseline="0" dirty="0" smtClean="0"/>
              <a:t>from </a:t>
            </a:r>
            <a:r>
              <a:rPr lang="en-US" baseline="0" dirty="0" smtClean="0"/>
              <a:t>holding up others developers </a:t>
            </a:r>
            <a:r>
              <a:rPr lang="en-US" baseline="0" dirty="0" smtClean="0"/>
              <a:t>doing work, once the broken code is fixed and we know it won’t cause problems then we can merge it.</a:t>
            </a:r>
          </a:p>
          <a:p>
            <a:endParaRPr lang="en-US" baseline="0" dirty="0" smtClean="0"/>
          </a:p>
          <a:p>
            <a:r>
              <a:rPr lang="en-US" baseline="0" dirty="0" smtClean="0"/>
              <a:t>If </a:t>
            </a:r>
            <a:r>
              <a:rPr lang="en-US" baseline="0" dirty="0" smtClean="0"/>
              <a:t>you are familiar with version control and a </a:t>
            </a:r>
            <a:r>
              <a:rPr lang="en-US" baseline="0" dirty="0" err="1" smtClean="0"/>
              <a:t>Github</a:t>
            </a:r>
            <a:r>
              <a:rPr lang="en-US" baseline="0" dirty="0" smtClean="0"/>
              <a:t> style workflow we test the potential merge product of pull-requests before accepting the request. There are currently maybe 2 or 3 commits an hour, so with a 12 minute run time you can see that we need to find a way to scale if we want larger teams to adopt this methodology.</a:t>
            </a:r>
          </a:p>
          <a:p>
            <a:endParaRPr lang="en-US" baseline="0" dirty="0" smtClean="0"/>
          </a:p>
          <a:p>
            <a:r>
              <a:rPr lang="en-US" baseline="0" dirty="0" smtClean="0"/>
              <a:t>The image show the results of passing tests being reported back to the </a:t>
            </a:r>
            <a:r>
              <a:rPr lang="en-US" baseline="0" dirty="0" err="1" smtClean="0"/>
              <a:t>Github</a:t>
            </a:r>
            <a:r>
              <a:rPr lang="en-US" baseline="0" dirty="0" smtClean="0"/>
              <a:t> UI, these results are from s system called Travis CI rather than Jenkins, but any kind of feedback to </a:t>
            </a:r>
            <a:r>
              <a:rPr lang="en-US" baseline="0" dirty="0" err="1" smtClean="0"/>
              <a:t>Github</a:t>
            </a:r>
            <a:r>
              <a:rPr lang="en-US" baseline="0" dirty="0" smtClean="0"/>
              <a:t> would look similar.</a:t>
            </a:r>
          </a:p>
          <a:p>
            <a:endParaRPr lang="en-US" baseline="0" dirty="0" smtClean="0"/>
          </a:p>
          <a:p>
            <a:r>
              <a:rPr lang="en-US" baseline="0" dirty="0" smtClean="0"/>
              <a:t>We also run tests whenever </a:t>
            </a:r>
            <a:r>
              <a:rPr lang="en-US" baseline="0" dirty="0" smtClean="0"/>
              <a:t>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We’re steadily</a:t>
            </a:r>
            <a:r>
              <a:rPr lang="en-US" baseline="0" dirty="0" smtClean="0"/>
              <a:t> moving towards c</a:t>
            </a:r>
            <a:r>
              <a:rPr lang="en-US" dirty="0" smtClean="0"/>
              <a:t>ontinuous</a:t>
            </a:r>
            <a:r>
              <a:rPr lang="en-US" baseline="0" dirty="0" smtClean="0"/>
              <a:t> delivery, releasing one feature at a time.</a:t>
            </a:r>
            <a:endParaRPr lang="en-US" baseline="0" dirty="0" smtClean="0"/>
          </a:p>
          <a:p>
            <a:endParaRPr lang="en-US" baseline="0" dirty="0" smtClean="0"/>
          </a:p>
          <a:p>
            <a:r>
              <a:rPr lang="en-US" baseline="0" dirty="0" smtClean="0"/>
              <a:t>We want to use Selenium </a:t>
            </a:r>
            <a:r>
              <a:rPr lang="en-US" baseline="0" dirty="0" smtClean="0"/>
              <a:t>Grid to add </a:t>
            </a:r>
            <a:r>
              <a:rPr lang="en-US" baseline="0" dirty="0" smtClean="0"/>
              <a:t>scalable parallelism </a:t>
            </a:r>
            <a:r>
              <a:rPr lang="en-US" baseline="0" dirty="0" smtClean="0"/>
              <a:t>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We</a:t>
            </a:r>
            <a:r>
              <a:rPr lang="en-US" baseline="0" dirty="0" smtClean="0"/>
              <a:t> are exploring the emerging t</a:t>
            </a:r>
            <a:r>
              <a:rPr lang="en-US" dirty="0" smtClean="0"/>
              <a:t>ooling </a:t>
            </a:r>
            <a:r>
              <a:rPr lang="en-US" dirty="0" smtClean="0"/>
              <a:t>for testing web</a:t>
            </a:r>
            <a:r>
              <a:rPr lang="en-US" baseline="0" dirty="0" smtClean="0"/>
              <a:t> apps and hybrid </a:t>
            </a:r>
            <a:r>
              <a:rPr lang="en-US" baseline="0" dirty="0" smtClean="0"/>
              <a:t>apps such as </a:t>
            </a:r>
            <a:r>
              <a:rPr lang="en-US" baseline="0" dirty="0" err="1" smtClean="0"/>
              <a:t>appium</a:t>
            </a:r>
            <a:r>
              <a:rPr lang="en-US" baseline="0" dirty="0" smtClean="0"/>
              <a:t>, </a:t>
            </a:r>
            <a:r>
              <a:rPr lang="en-US" baseline="0" dirty="0" err="1" smtClean="0"/>
              <a:t>ios</a:t>
            </a:r>
            <a:r>
              <a:rPr lang="en-US" baseline="0" dirty="0" smtClean="0"/>
              <a:t>-</a:t>
            </a:r>
            <a:r>
              <a:rPr lang="en-US" baseline="0" dirty="0" smtClean="0"/>
              <a:t>driver and </a:t>
            </a:r>
            <a:r>
              <a:rPr lang="en-US" baseline="0" dirty="0" err="1" smtClean="0"/>
              <a:t>selendroid</a:t>
            </a:r>
            <a:r>
              <a:rPr lang="en-US" baseline="0" dirty="0" smtClean="0"/>
              <a:t>, I’ll give links to those at the end.</a:t>
            </a:r>
            <a:endParaRPr lang="en-US" baseline="0" dirty="0" smtClean="0"/>
          </a:p>
          <a:p>
            <a:endParaRPr lang="en-US" baseline="0" dirty="0" smtClean="0"/>
          </a:p>
          <a:p>
            <a:r>
              <a:rPr lang="en-US" baseline="0" dirty="0" smtClean="0"/>
              <a:t>We want fast feedback to developers on hitting save, tools such a Grunt for JavaScript allow this.</a:t>
            </a:r>
            <a:endParaRPr lang="en-US" baseline="0" dirty="0" smtClean="0"/>
          </a:p>
          <a:p>
            <a:endParaRPr lang="en-US" baseline="0" dirty="0" smtClean="0"/>
          </a:p>
          <a:p>
            <a:r>
              <a:rPr lang="en-US" baseline="0" dirty="0" smtClean="0"/>
              <a:t>We want zero </a:t>
            </a:r>
            <a:r>
              <a:rPr lang="en-US" baseline="0" dirty="0" smtClean="0"/>
              <a:t>tolerance on </a:t>
            </a:r>
            <a:r>
              <a:rPr lang="en-US" baseline="0" dirty="0" smtClean="0"/>
              <a:t>regressions, we never want to hear about the same problem from an external source twice.</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a:t>
            </a:r>
            <a:r>
              <a:rPr lang="en-US" dirty="0" smtClean="0"/>
              <a:t>, in </a:t>
            </a:r>
            <a:r>
              <a:rPr lang="en-US" dirty="0" smtClean="0"/>
              <a:t>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a:t>
            </a:r>
            <a:r>
              <a:rPr lang="en-US" baseline="0" dirty="0" smtClean="0"/>
              <a:t>knew </a:t>
            </a:r>
            <a:r>
              <a:rPr lang="en-US" baseline="0" dirty="0" smtClean="0"/>
              <a:t>that, but I think it helps to keep saying it.</a:t>
            </a:r>
            <a:endParaRPr lang="en-US" dirty="0" smtClean="0"/>
          </a:p>
          <a:p>
            <a:endParaRPr lang="en-US" dirty="0" smtClean="0"/>
          </a:p>
          <a:p>
            <a:r>
              <a:rPr lang="en-US" dirty="0" smtClean="0"/>
              <a:t>Automation is </a:t>
            </a:r>
            <a:r>
              <a:rPr lang="en-US" dirty="0" smtClean="0"/>
              <a:t>also generally </a:t>
            </a:r>
            <a:r>
              <a:rPr lang="en-US" dirty="0" smtClean="0"/>
              <a:t>good. Consider the longer term repercussions</a:t>
            </a:r>
            <a:r>
              <a:rPr lang="en-US" baseline="0" dirty="0" smtClean="0"/>
              <a:t> of automation, is it going to save you time this week, </a:t>
            </a:r>
            <a:r>
              <a:rPr lang="en-US" baseline="0" dirty="0" smtClean="0"/>
              <a:t>this month</a:t>
            </a:r>
            <a:r>
              <a:rPr lang="en-US" baseline="0" dirty="0" smtClean="0"/>
              <a:t>, </a:t>
            </a:r>
            <a:r>
              <a:rPr lang="en-US" baseline="0" dirty="0" smtClean="0"/>
              <a:t>this year</a:t>
            </a:r>
            <a:r>
              <a:rPr lang="en-US" baseline="0" dirty="0" smtClean="0"/>
              <a:t>, is it going to mean you never break the same thing twice? Probably</a:t>
            </a:r>
            <a:r>
              <a:rPr lang="en-US" baseline="0" dirty="0" smtClean="0"/>
              <a:t>.</a:t>
            </a:r>
          </a:p>
          <a:p>
            <a:endParaRPr lang="en-US" baseline="0" dirty="0" smtClean="0"/>
          </a:p>
          <a:p>
            <a:r>
              <a:rPr lang="en-US" baseline="0" dirty="0" smtClean="0"/>
              <a:t>Don’t spend more time on expensive functional tests than you do on cheaper, faster code tests… unless you want to. Some automated testing is usually better than no automated testing.</a:t>
            </a:r>
            <a:endParaRPr lang="en-US" baseline="0" dirty="0" smtClean="0"/>
          </a:p>
          <a:p>
            <a:endParaRPr lang="en-US" baseline="0" dirty="0" smtClean="0"/>
          </a:p>
          <a:p>
            <a:r>
              <a:rPr lang="en-US" dirty="0" smtClean="0"/>
              <a:t>People (and manual</a:t>
            </a:r>
            <a:r>
              <a:rPr lang="en-US" baseline="0" dirty="0" smtClean="0"/>
              <a:t> testers are people</a:t>
            </a:r>
            <a:r>
              <a:rPr lang="en-US" dirty="0" smtClean="0"/>
              <a:t>) </a:t>
            </a:r>
            <a:r>
              <a:rPr lang="en-US" dirty="0" smtClean="0"/>
              <a:t>are way better than computers at deciding</a:t>
            </a:r>
            <a:r>
              <a:rPr lang="en-US" baseline="0" dirty="0" smtClean="0"/>
              <a:t> </a:t>
            </a:r>
            <a:r>
              <a:rPr lang="en-US" baseline="0" dirty="0" smtClean="0"/>
              <a:t>what will annoy other people</a:t>
            </a:r>
            <a:r>
              <a:rPr lang="en-US" baseline="0" dirty="0" smtClean="0"/>
              <a:t>. You will always need manual testers.</a:t>
            </a:r>
            <a:endParaRPr lang="en-US" baseline="0" dirty="0" smtClean="0"/>
          </a:p>
          <a:p>
            <a:endParaRPr lang="en-US" baseline="0" dirty="0" smtClean="0"/>
          </a:p>
          <a:p>
            <a:r>
              <a:rPr lang="en-US" baseline="0" dirty="0" smtClean="0"/>
              <a:t>Has it been worth it? Yes! 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Here’s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 And I can recommend </a:t>
            </a:r>
            <a:r>
              <a:rPr lang="en-US" baseline="0" dirty="0" smtClean="0"/>
              <a:t>this </a:t>
            </a:r>
            <a:r>
              <a:rPr lang="en-US" baseline="0" dirty="0" smtClean="0"/>
              <a:t>talk by Alberto </a:t>
            </a:r>
            <a:r>
              <a:rPr lang="en-US" baseline="0" dirty="0" err="1" smtClean="0"/>
              <a:t>Savoia</a:t>
            </a:r>
            <a:r>
              <a:rPr lang="en-US" baseline="0" dirty="0" smtClean="0"/>
              <a:t> entitled </a:t>
            </a:r>
            <a:r>
              <a:rPr lang="en-US" baseline="0" dirty="0" smtClean="0"/>
              <a:t>“Test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35</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Thanks for listening!</a:t>
            </a:r>
            <a:endParaRPr lang="en-US" dirty="0" smtClean="0"/>
          </a:p>
          <a:p>
            <a:endParaRPr lang="en-US" dirty="0" smtClean="0"/>
          </a:p>
          <a:p>
            <a:r>
              <a:rPr lang="en-US" dirty="0" smtClean="0"/>
              <a:t>If</a:t>
            </a:r>
            <a:r>
              <a:rPr lang="en-US" baseline="0" dirty="0" smtClean="0"/>
              <a:t> anyone is curious as to what the functional tests look like in action find me afterwards and I can give you a demo on my laptop.</a:t>
            </a:r>
          </a:p>
          <a:p>
            <a:endParaRPr lang="en-US" baseline="0" dirty="0" smtClean="0"/>
          </a:p>
          <a:p>
            <a:r>
              <a:rPr lang="en-US" baseline="0" dirty="0" smtClean="0"/>
              <a:t>And, if 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36</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It now looks more like this across all platforms, as of last week including the Android app. Here you see it with the </a:t>
            </a:r>
            <a:r>
              <a:rPr lang="en-US" baseline="0" dirty="0" err="1" smtClean="0"/>
              <a:t>iOS</a:t>
            </a:r>
            <a:r>
              <a:rPr lang="en-US" baseline="0" dirty="0" smtClean="0"/>
              <a:t> browser chrome, it also works as a full screen app.</a:t>
            </a:r>
            <a:endParaRPr lang="en-US" baseline="0" dirty="0" smtClean="0"/>
          </a:p>
          <a:p>
            <a:endParaRPr lang="en-US" baseline="0" dirty="0" smtClean="0"/>
          </a:p>
          <a:p>
            <a:r>
              <a:rPr lang="en-US" baseline="0" dirty="0" smtClean="0"/>
              <a:t>What is a web app? It’s an app that is built with web </a:t>
            </a:r>
            <a:r>
              <a:rPr lang="en-US" baseline="0" dirty="0" smtClean="0"/>
              <a:t>technologies. If </a:t>
            </a:r>
            <a:r>
              <a:rPr lang="en-US" baseline="0" dirty="0" smtClean="0"/>
              <a:t>anyone </a:t>
            </a:r>
            <a:r>
              <a:rPr lang="en-US" baseline="0" dirty="0" smtClean="0"/>
              <a:t>would like to discuss that further let’s leave it until after the talk.</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t>
            </a:r>
            <a:r>
              <a:rPr lang="en-US" baseline="0" dirty="0" smtClean="0"/>
              <a:t>app on all the platforms on all the screen sizes.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cross-platform nature of the web does not </a:t>
            </a:r>
            <a:r>
              <a:rPr lang="en-US" baseline="0" dirty="0" smtClean="0"/>
              <a:t>solve every </a:t>
            </a:r>
            <a:r>
              <a:rPr lang="en-US" baseline="0" dirty="0" smtClean="0"/>
              <a:t>problem, </a:t>
            </a:r>
            <a:r>
              <a:rPr lang="en-US" baseline="0" dirty="0" smtClean="0"/>
              <a:t>and presents a few, but it was a good fit for </a:t>
            </a:r>
            <a:r>
              <a:rPr lang="en-US" baseline="0" dirty="0" smtClean="0"/>
              <a:t>the needs of the FT when it was considering pulling out of the </a:t>
            </a:r>
            <a:r>
              <a:rPr lang="en-US" baseline="0" dirty="0" err="1" smtClean="0"/>
              <a:t>iOS</a:t>
            </a:r>
            <a:r>
              <a:rPr lang="en-US" baseline="0" dirty="0" smtClean="0"/>
              <a:t> app store.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a:t>
            </a:r>
            <a:r>
              <a:rPr lang="en-US" dirty="0" smtClean="0"/>
              <a:t>8, either as a web page or a web page embedded in a wrapper. But, if </a:t>
            </a:r>
            <a:r>
              <a:rPr lang="en-US" dirty="0" smtClean="0"/>
              <a:t>you type app.ft.com into a browser there is a good chance it will work.</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web app is developed by FT Labs (née Assanka), a </a:t>
            </a:r>
            <a:r>
              <a:rPr lang="en-US" baseline="0" dirty="0" smtClean="0"/>
              <a:t>web research and development group within the FT</a:t>
            </a:r>
            <a:r>
              <a:rPr lang="en-US" baseline="0" dirty="0" smtClean="0"/>
              <a:t>.</a:t>
            </a:r>
          </a:p>
          <a:p>
            <a:endParaRPr lang="en-US" baseline="0" dirty="0" smtClean="0"/>
          </a:p>
          <a:p>
            <a:r>
              <a:rPr lang="en-US" baseline="0" dirty="0" smtClean="0"/>
              <a:t>For those interested here is the URL, our </a:t>
            </a:r>
            <a:r>
              <a:rPr lang="en-US" baseline="0" dirty="0" err="1" smtClean="0"/>
              <a:t>Github</a:t>
            </a:r>
            <a:r>
              <a:rPr lang="en-US" baseline="0" dirty="0" smtClean="0"/>
              <a:t> page with our open source software and our Twitter handle. These slides will be on the internet at some point so you can come back to this.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context</a:t>
            </a:r>
            <a:r>
              <a:rPr lang="en-US" baseline="0" dirty="0" smtClean="0"/>
              <a:t> here are some numbers. </a:t>
            </a:r>
            <a:r>
              <a:rPr lang="en-US" dirty="0" smtClean="0"/>
              <a:t>There </a:t>
            </a:r>
            <a:r>
              <a:rPr lang="en-US" dirty="0" smtClean="0"/>
              <a:t>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FT focuses on digital</a:t>
            </a:r>
            <a:r>
              <a:rPr lang="en-US" baseline="0" dirty="0" smtClean="0"/>
              <a:t> first, and d</a:t>
            </a:r>
            <a:r>
              <a:rPr lang="en-US" dirty="0" smtClean="0"/>
              <a:t>igital </a:t>
            </a:r>
            <a:r>
              <a:rPr lang="en-US" dirty="0" smtClean="0"/>
              <a:t>use is being driven by </a:t>
            </a:r>
            <a:r>
              <a:rPr lang="en-US" dirty="0" smtClean="0"/>
              <a:t>mobile.</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a:t>
            </a:r>
            <a:r>
              <a:rPr lang="en-US" dirty="0" smtClean="0"/>
              <a:t>is</a:t>
            </a:r>
            <a:r>
              <a:rPr lang="en-US" baseline="0" dirty="0" smtClean="0"/>
              <a:t> </a:t>
            </a:r>
            <a:r>
              <a:rPr lang="en-US" baseline="0" dirty="0" err="1" smtClean="0"/>
              <a:t>javascript</a:t>
            </a:r>
            <a:r>
              <a:rPr lang="en-US" baseline="0" dirty="0" smtClean="0"/>
              <a:t>. HTML, CSS frontend and a PHP backend. To </a:t>
            </a:r>
            <a:r>
              <a:rPr lang="en-US" baseline="0" dirty="0" smtClean="0"/>
              <a:t>give you some idea of scale we have over 1100 files in the front end </a:t>
            </a:r>
            <a:r>
              <a:rPr lang="en-US" baseline="0" dirty="0" smtClean="0"/>
              <a:t>architecture, this is a software engineering project with software engineering problems to solve.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version control we use </a:t>
            </a:r>
            <a:r>
              <a:rPr lang="en-US" baseline="0" dirty="0" err="1" smtClean="0"/>
              <a:t>Git</a:t>
            </a:r>
            <a:r>
              <a:rPr lang="en-US" baseline="0" dirty="0" smtClean="0"/>
              <a:t> and </a:t>
            </a:r>
            <a:r>
              <a:rPr lang="en-US" baseline="0" dirty="0" err="1" smtClean="0"/>
              <a:t>Github</a:t>
            </a:r>
            <a:r>
              <a:rPr lang="en-US" baseline="0" dirty="0" smtClean="0"/>
              <a:t> Enterprise which is the “host it yourselves” version of </a:t>
            </a:r>
            <a:r>
              <a:rPr lang="en-US" baseline="0" dirty="0" err="1" smtClean="0"/>
              <a:t>Github</a:t>
            </a:r>
            <a:r>
              <a:rPr lang="en-US" baseline="0" dirty="0" smtClean="0"/>
              <a:t> and Jenkins for continuous integration – if you aren’t familiar with continuous integration it largely means building and testing your project whenever it changes.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What sort of testing?</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33576"/>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504352"/>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67352"/>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t>
            </a:r>
            <a:r>
              <a:rPr lang="en-US" dirty="0" smtClean="0"/>
              <a:t>is the </a:t>
            </a:r>
            <a:r>
              <a:rPr lang="en-US" dirty="0" smtClean="0"/>
              <a:t>point of </a:t>
            </a:r>
            <a:r>
              <a:rPr lang="en-US" dirty="0" smtClean="0"/>
              <a:t>automated testing?</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point of automated testing?</a:t>
            </a:r>
            <a:endParaRPr lang="en-US" dirty="0"/>
          </a:p>
        </p:txBody>
      </p:sp>
      <p:sp>
        <p:nvSpPr>
          <p:cNvPr id="3" name="Content Placeholder 2"/>
          <p:cNvSpPr>
            <a:spLocks noGrp="1"/>
          </p:cNvSpPr>
          <p:nvPr>
            <p:ph idx="1"/>
          </p:nvPr>
        </p:nvSpPr>
        <p:spPr/>
        <p:txBody>
          <a:bodyPr/>
          <a:lstStyle/>
          <a:p>
            <a:r>
              <a:rPr lang="en-US" dirty="0" smtClean="0"/>
              <a:t>To speed up and </a:t>
            </a:r>
            <a:r>
              <a:rPr lang="en-US" b="1" dirty="0" smtClean="0"/>
              <a:t>aid in code design </a:t>
            </a:r>
            <a:r>
              <a:rPr lang="en-US" dirty="0" smtClean="0"/>
              <a:t>and </a:t>
            </a:r>
            <a:r>
              <a:rPr lang="en-US" dirty="0" smtClean="0"/>
              <a:t>refactoring.</a:t>
            </a:r>
            <a:endParaRPr lang="en-US" dirty="0" smtClean="0"/>
          </a:p>
          <a:p>
            <a:r>
              <a:rPr lang="en-US" dirty="0" smtClean="0"/>
              <a:t>To give </a:t>
            </a:r>
            <a:r>
              <a:rPr lang="en-US" b="1" dirty="0" smtClean="0"/>
              <a:t>fast feedback to developers </a:t>
            </a:r>
            <a:r>
              <a:rPr lang="en-US" b="1" dirty="0" smtClean="0"/>
              <a:t>–</a:t>
            </a:r>
            <a:r>
              <a:rPr lang="en-US" dirty="0" smtClean="0"/>
              <a:t> to flag </a:t>
            </a:r>
            <a:r>
              <a:rPr lang="en-US" dirty="0" smtClean="0"/>
              <a:t>problems while the developer is still thinking about the task.</a:t>
            </a:r>
          </a:p>
          <a:p>
            <a:r>
              <a:rPr lang="en-US" b="1" dirty="0" smtClean="0"/>
              <a:t>Making sure the product isn’t </a:t>
            </a:r>
            <a:r>
              <a:rPr lang="en-US" b="1" dirty="0" smtClean="0"/>
              <a:t>broken</a:t>
            </a:r>
            <a:r>
              <a:rPr lang="en-US" dirty="0"/>
              <a:t> </a:t>
            </a:r>
            <a:r>
              <a:rPr lang="en-US" dirty="0" smtClean="0"/>
              <a:t>- </a:t>
            </a:r>
            <a:r>
              <a:rPr lang="en-US" dirty="0" smtClean="0"/>
              <a:t>user </a:t>
            </a:r>
            <a:r>
              <a:rPr lang="en-US" dirty="0" smtClean="0"/>
              <a:t>acceptance testers should be </a:t>
            </a:r>
            <a:r>
              <a:rPr lang="en-US" dirty="0" smtClean="0"/>
              <a:t>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quadrangle</a:t>
            </a:r>
            <a:endParaRPr lang="en-US" dirty="0"/>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015663"/>
          </a:xfrm>
          <a:prstGeom prst="rect">
            <a:avLst/>
          </a:prstGeom>
          <a:noFill/>
        </p:spPr>
        <p:txBody>
          <a:bodyPr wrap="none" rtlCol="0">
            <a:spAutoFit/>
          </a:bodyPr>
          <a:lstStyle/>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a:t>
            </a:r>
            <a:r>
              <a:rPr lang="en-US" dirty="0" smtClean="0"/>
              <a:t>integration (unitish) </a:t>
            </a:r>
            <a:r>
              <a:rPr lang="en-US" dirty="0" smtClean="0"/>
              <a:t>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(unitish) tests including…</a:t>
            </a:r>
          </a:p>
          <a:p>
            <a:r>
              <a:rPr lang="en-US" dirty="0" smtClean="0"/>
              <a:t>JavaScript tests of </a:t>
            </a:r>
            <a:r>
              <a:rPr lang="en-US" dirty="0" smtClean="0"/>
              <a:t>required-in modules </a:t>
            </a:r>
            <a:r>
              <a:rPr lang="en-US" dirty="0" smtClean="0"/>
              <a:t>–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407319"/>
            <a:ext cx="7772400" cy="1362076"/>
          </a:xfrm>
        </p:spPr>
        <p:txBody>
          <a:bodyPr/>
          <a:lstStyle/>
          <a:p>
            <a:r>
              <a:rPr lang="en-US" dirty="0" smtClean="0"/>
              <a:t>Automated </a:t>
            </a:r>
            <a:r>
              <a:rPr lang="en-US" dirty="0"/>
              <a:t>f</a:t>
            </a:r>
            <a:r>
              <a:rPr lang="en-US" dirty="0" smtClean="0"/>
              <a:t>unctional </a:t>
            </a:r>
            <a:r>
              <a:rPr lang="en-US" dirty="0" smtClean="0"/>
              <a:t>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functional </a:t>
            </a:r>
            <a:r>
              <a:rPr lang="en-US" dirty="0" smtClean="0"/>
              <a:t>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a:t>
            </a:r>
            <a:r>
              <a:rPr lang="en-US" dirty="0" smtClean="0"/>
              <a:t>written in most </a:t>
            </a:r>
            <a:r>
              <a:rPr lang="en-US" dirty="0" smtClean="0"/>
              <a:t>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Jenkins</a:t>
            </a:r>
            <a:endParaRPr lang="en-US" dirty="0"/>
          </a:p>
        </p:txBody>
      </p:sp>
    </p:spTree>
    <p:extLst>
      <p:ext uri="{BB962C8B-B14F-4D97-AF65-F5344CB8AC3E}">
        <p14:creationId xmlns:p14="http://schemas.microsoft.com/office/powerpoint/2010/main" val="14590526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3">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420877"/>
            <a:ext cx="7772400" cy="1362076"/>
          </a:xfrm>
        </p:spPr>
        <p:txBody>
          <a:bodyPr/>
          <a:lstStyle/>
          <a:p>
            <a:r>
              <a:rPr lang="en-US" dirty="0" smtClean="0"/>
              <a:t>Pull requests and code reviews</a:t>
            </a:r>
            <a:endParaRPr lang="en-US" dirty="0"/>
          </a:p>
        </p:txBody>
      </p:sp>
    </p:spTree>
    <p:extLst>
      <p:ext uri="{BB962C8B-B14F-4D97-AF65-F5344CB8AC3E}">
        <p14:creationId xmlns:p14="http://schemas.microsoft.com/office/powerpoint/2010/main" val="3296574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 and code reviews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a:t>
            </a:r>
            <a:r>
              <a:rPr lang="en-US" dirty="0" smtClean="0"/>
              <a:t>branch.</a:t>
            </a:r>
          </a:p>
          <a:p>
            <a:endParaRPr lang="en-US" dirty="0" smtClean="0"/>
          </a:p>
          <a:p>
            <a:endParaRPr lang="en-US" dirty="0"/>
          </a:p>
          <a:p>
            <a:endParaRPr lang="en-US" dirty="0" smtClean="0"/>
          </a:p>
          <a:p>
            <a:r>
              <a:rPr lang="en-US" dirty="0" smtClean="0"/>
              <a:t>When </a:t>
            </a:r>
            <a:r>
              <a:rPr lang="en-US" dirty="0" smtClean="0"/>
              <a:t>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28381"/>
            <a:ext cx="8072532" cy="1672167"/>
          </a:xfrm>
          <a:prstGeom prst="rect">
            <a:avLst/>
          </a:prstGeom>
        </p:spPr>
      </p:pic>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a:t>
            </a:r>
            <a:r>
              <a:rPr lang="en-US" dirty="0" smtClean="0"/>
              <a:t>releasing one feature at a time.</a:t>
            </a:r>
            <a:endParaRPr lang="en-US" dirty="0" smtClean="0"/>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a:t>
            </a:r>
            <a:r>
              <a:rPr lang="en-US" dirty="0" smtClean="0"/>
              <a:t>coverage - never </a:t>
            </a:r>
            <a:r>
              <a:rPr lang="en-US" dirty="0" smtClean="0"/>
              <a:t>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a:t>
            </a:r>
            <a:r>
              <a:rPr lang="en-US" dirty="0" smtClean="0"/>
              <a:t>cream. Ice-cream is better than nothing.</a:t>
            </a:r>
            <a:endParaRPr lang="en-US" dirty="0" smtClean="0"/>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app.ft.com – </a:t>
            </a:r>
            <a:r>
              <a:rPr lang="en-US" dirty="0" smtClean="0"/>
              <a:t>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app.ft.com – </a:t>
            </a:r>
            <a:r>
              <a:rPr lang="en-US" dirty="0" smtClean="0"/>
              <a:t>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a:t>
            </a:r>
            <a:r>
              <a:rPr lang="en-US" dirty="0" smtClean="0"/>
              <a:t>– Java wrapper</a:t>
            </a:r>
            <a:endParaRPr lang="en-US" dirty="0" smtClean="0"/>
          </a:p>
          <a:p>
            <a:pPr lvl="1"/>
            <a:r>
              <a:rPr lang="en-US" dirty="0" smtClean="0"/>
              <a:t>Windows 8 </a:t>
            </a:r>
            <a:r>
              <a:rPr lang="en-US" dirty="0" smtClean="0"/>
              <a:t>– HTML5 </a:t>
            </a:r>
            <a:r>
              <a:rPr lang="en-US" dirty="0" smtClean="0"/>
              <a:t>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a:t>
            </a:r>
            <a:r>
              <a:rPr lang="en-US" dirty="0" smtClean="0"/>
              <a:t>(subscribers </a:t>
            </a:r>
            <a:r>
              <a:rPr lang="en-US" dirty="0" smtClean="0"/>
              <a:t>and </a:t>
            </a:r>
            <a:r>
              <a:rPr lang="en-US" dirty="0" smtClean="0"/>
              <a:t>anonymous).</a:t>
            </a:r>
            <a:endParaRPr lang="en-US" dirty="0" smtClean="0"/>
          </a:p>
          <a:p>
            <a:r>
              <a:rPr lang="en-US" dirty="0" smtClean="0"/>
              <a:t>“[Digital] </a:t>
            </a:r>
            <a:r>
              <a:rPr lang="en-US" dirty="0"/>
              <a:t>s</a:t>
            </a:r>
            <a:r>
              <a:rPr lang="en-US" dirty="0" smtClean="0"/>
              <a:t>ubscribers </a:t>
            </a:r>
            <a:r>
              <a:rPr lang="en-US" dirty="0" smtClean="0"/>
              <a:t>are increasing </a:t>
            </a:r>
            <a:r>
              <a:rPr lang="en-US" dirty="0"/>
              <a:t>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34576</TotalTime>
  <Words>3361</Words>
  <Application>Microsoft Macintosh PowerPoint</Application>
  <PresentationFormat>On-screen Show (4:3)</PresentationFormat>
  <Paragraphs>256</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FT Labs</vt:lpstr>
      <vt:lpstr>The FT Web App and Automated Testing</vt:lpstr>
      <vt:lpstr>PowerPoint Presentation</vt:lpstr>
      <vt:lpstr>Welcome back to the web</vt:lpstr>
      <vt:lpstr>PowerPoint Presentation</vt:lpstr>
      <vt:lpstr>app.ft.com – same code everywhere.</vt:lpstr>
      <vt:lpstr>app.ft.com – same code everywhere</vt:lpstr>
      <vt:lpstr>FT Labs  labs.ft.com  github.com/ftlabs  @ftlabs</vt:lpstr>
      <vt:lpstr>FT online numbers</vt:lpstr>
      <vt:lpstr>FT app architecture</vt:lpstr>
      <vt:lpstr>How do we stop it from breaking?  Testing  What sort of testing?</vt:lpstr>
      <vt:lpstr>Test Pyramid</vt:lpstr>
      <vt:lpstr>What happens when you retrofit automated testing to a project?</vt:lpstr>
      <vt:lpstr>Test Ice-cream</vt:lpstr>
      <vt:lpstr>What is the point of automated testing?</vt:lpstr>
      <vt:lpstr>What is the point of automated testing?</vt:lpstr>
      <vt:lpstr>Testing quadrangle</vt:lpstr>
      <vt:lpstr>Where were we 6 months ago?</vt:lpstr>
      <vt:lpstr>Where were we 6 months ago?</vt:lpstr>
      <vt:lpstr>Where are we today?</vt:lpstr>
      <vt:lpstr>Where are we today?</vt:lpstr>
      <vt:lpstr>Automated functional testing</vt:lpstr>
      <vt:lpstr>Automated functional testing</vt:lpstr>
      <vt:lpstr>Jenkins</vt:lpstr>
      <vt:lpstr>Builds passing</vt:lpstr>
      <vt:lpstr>Builds failing</vt:lpstr>
      <vt:lpstr>Pull requests and code reviews</vt:lpstr>
      <vt:lpstr>Pull requests and code reviews</vt:lpstr>
      <vt:lpstr>Pull requests and code reviews</vt:lpstr>
      <vt:lpstr>When do we test?</vt:lpstr>
      <vt:lpstr>When do we test?</vt:lpstr>
      <vt:lpstr>Where do we want to go?</vt:lpstr>
      <vt:lpstr>Where do we want to go?</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565</cp:revision>
  <dcterms:created xsi:type="dcterms:W3CDTF">2012-04-20T20:34:00Z</dcterms:created>
  <dcterms:modified xsi:type="dcterms:W3CDTF">2014-02-08T08:50:28Z</dcterms:modified>
  <cp:category/>
</cp:coreProperties>
</file>